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56" r:id="rId5"/>
    <p:sldId id="259" r:id="rId6"/>
    <p:sldId id="261" r:id="rId7"/>
    <p:sldId id="265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96DC8FA-B389-F7F1-EC81-E33B336A5E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501748A-84D4-6E2E-9B04-0E38467D47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63DAF8-6342-9094-7F68-0900ED344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A7E89-4FB1-4FC6-94E9-2E9DD3AA57DA}" type="datetimeFigureOut">
              <a:rPr lang="ko-KR" altLang="en-US" smtClean="0"/>
              <a:t>2022-10-05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DF31364-2282-FE3A-1D49-165AA2538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3DD6A33-35AD-63B2-FEA0-AA423B3CC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0C49-2BB2-4914-9D6E-826DDB4C6C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3037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81F540D-2D2E-59BE-C5E4-4659CC722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8DBB3A4-D727-6B64-92E9-647DEB141F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ED1298D-261B-9BEF-65AC-40ED1F9B8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A7E89-4FB1-4FC6-94E9-2E9DD3AA57DA}" type="datetimeFigureOut">
              <a:rPr lang="ko-KR" altLang="en-US" smtClean="0"/>
              <a:t>2022-10-05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2D06CAD-3007-4F4D-B4DA-2CD437A25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8AAA8F6-2BA1-FF49-CCBA-EFF3DD9D5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0C49-2BB2-4914-9D6E-826DDB4C6C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2971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4E7B62D-D3C9-C6ED-DFCF-D808F441F7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F9B7D31-6464-4E99-2DA3-D50AA5F1EA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95D193A-DF41-170D-3A5D-7DDA8B27A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A7E89-4FB1-4FC6-94E9-2E9DD3AA57DA}" type="datetimeFigureOut">
              <a:rPr lang="ko-KR" altLang="en-US" smtClean="0"/>
              <a:t>2022-10-05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E7DAE48-2C00-000B-81ED-A7CAFDF00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2C6C94-9C51-3C98-E8B6-C55EA11E5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0C49-2BB2-4914-9D6E-826DDB4C6C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8503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412E6BF-CDC8-3E18-971F-F0F4B7154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C0CC4E9-7B0C-53BE-1B8E-B5DB6EB2F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D2E256E-7514-6786-D5E6-240E93D79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A7E89-4FB1-4FC6-94E9-2E9DD3AA57DA}" type="datetimeFigureOut">
              <a:rPr lang="ko-KR" altLang="en-US" smtClean="0"/>
              <a:t>2022-10-05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A9B684-4171-FC52-430B-66C1E818E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5604A99-5375-BA8B-D990-B2EACF837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0C49-2BB2-4914-9D6E-826DDB4C6C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7722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EE501F-759D-982B-8A28-2D9CCD14F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A161B4A-D548-C272-7CAC-B6DA9006D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A9319A0-3252-92C8-459B-A45A54203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A7E89-4FB1-4FC6-94E9-2E9DD3AA57DA}" type="datetimeFigureOut">
              <a:rPr lang="ko-KR" altLang="en-US" smtClean="0"/>
              <a:t>2022-10-05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CC3BCC9-08FF-2347-FA48-896039FFB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75A745-BB44-746D-A040-78F6FDA0B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0C49-2BB2-4914-9D6E-826DDB4C6C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7991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200B30D-2628-9D18-2D01-471C8B828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E39CBD0-4201-9117-7610-ED4CD2996F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DE2F8C-6F67-C911-0FEA-A90E1E39FC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AA840B3-CEC3-CB33-FF88-81B685083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A7E89-4FB1-4FC6-94E9-2E9DD3AA57DA}" type="datetimeFigureOut">
              <a:rPr lang="ko-KR" altLang="en-US" smtClean="0"/>
              <a:t>2022-10-05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DFBC74-12DE-37B8-577F-62BD117A2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F5CC099-2521-A9B7-3A2D-2B890CD7D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0C49-2BB2-4914-9D6E-826DDB4C6C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2289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D14D134-3377-E182-3442-45F8203D7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433180D-14F6-D4C6-5AAA-BE7F7339B1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F4ECE9C-2F86-1B0C-FAE0-28D74CA7C1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8A0F1C4-9C3B-F873-7A4A-B52E6A39C7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927504B-DE38-A3F1-D9F2-5272FBF6DC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1005DC6-C414-B4A4-FC6C-B2774697A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A7E89-4FB1-4FC6-94E9-2E9DD3AA57DA}" type="datetimeFigureOut">
              <a:rPr lang="ko-KR" altLang="en-US" smtClean="0"/>
              <a:t>2022-10-05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985CFA7-461E-D3F3-850E-B980EF06D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0638900-2B90-3428-3BA2-E0C6FEFD8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0C49-2BB2-4914-9D6E-826DDB4C6C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101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1162DE-0DB8-F607-4042-9E94D5038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8FB8BC0A-7B01-5019-8DEB-1D23F884D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A7E89-4FB1-4FC6-94E9-2E9DD3AA57DA}" type="datetimeFigureOut">
              <a:rPr lang="ko-KR" altLang="en-US" smtClean="0"/>
              <a:t>2022-10-05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FB67796-6CAF-8351-F487-6451AE699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1CC7054-7592-C840-ECFC-A1E58893F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0C49-2BB2-4914-9D6E-826DDB4C6C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3127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0699046-E884-866B-EBDF-24108D3B0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A7E89-4FB1-4FC6-94E9-2E9DD3AA57DA}" type="datetimeFigureOut">
              <a:rPr lang="ko-KR" altLang="en-US" smtClean="0"/>
              <a:t>2022-10-05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804AC0D-BE64-6702-9125-AA3D66044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C518821-12AD-B4AB-9005-B47A59EE3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0C49-2BB2-4914-9D6E-826DDB4C6C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1682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9D2F8A-FF08-2D6A-DBE9-B9BFB5A1F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3C73061-B827-D659-3DB4-456E1AA0D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7D00423-DA06-56B5-3357-18BCE4BA57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07DBED7-1448-56E2-68BA-5AA55906B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A7E89-4FB1-4FC6-94E9-2E9DD3AA57DA}" type="datetimeFigureOut">
              <a:rPr lang="ko-KR" altLang="en-US" smtClean="0"/>
              <a:t>2022-10-05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7061654-831E-96C6-6538-700AFAA25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742F77D-B45C-42B8-1EBF-78B893642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0C49-2BB2-4914-9D6E-826DDB4C6C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7795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BA3F7D-FE44-0688-C0D8-5ECDD933F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1CB90DA-568C-FA4E-555B-8FE53AE076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BF0A5DB-6CDF-A014-01C9-8B27CD86F6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4D6B311-6313-56D8-B560-9C3AAC08C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A7E89-4FB1-4FC6-94E9-2E9DD3AA57DA}" type="datetimeFigureOut">
              <a:rPr lang="ko-KR" altLang="en-US" smtClean="0"/>
              <a:t>2022-10-05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A60D9E0-175B-7A42-EFE4-5787D9FCA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83A21E2-73A0-234E-8AC6-35C742842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0C49-2BB2-4914-9D6E-826DDB4C6C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4991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04BC64C-58D9-4FC0-4E9D-522C4BDD5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7C0F6A8-FF9B-5E8A-CA00-9089CE89D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1B3B68A-7D35-94B3-4062-3EEA773EA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A7E89-4FB1-4FC6-94E9-2E9DD3AA57DA}" type="datetimeFigureOut">
              <a:rPr lang="ko-KR" altLang="en-US" smtClean="0"/>
              <a:t>2022-10-05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AB42437-9E3C-BCA6-7FE0-18B040E666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20E9A51-80BA-EB92-2F3E-A9F6BE6E15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70C49-2BB2-4914-9D6E-826DDB4C6C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3846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5EB7DD-15EA-9B59-0213-B99BBDF491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6718" y="278321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훈련평가</a:t>
            </a:r>
            <a:br>
              <a:rPr lang="en-US" altLang="ko-KR" dirty="0"/>
            </a:br>
            <a:r>
              <a:rPr lang="en-US" altLang="ko-KR" dirty="0"/>
              <a:t>(</a:t>
            </a:r>
            <a:r>
              <a:rPr lang="ko-KR" altLang="en-US" dirty="0"/>
              <a:t>최종평가자료 등록</a:t>
            </a:r>
            <a:r>
              <a:rPr lang="en-US" altLang="ko-KR" dirty="0"/>
              <a:t>)</a:t>
            </a:r>
            <a:br>
              <a:rPr lang="en-US" altLang="ko-KR" dirty="0"/>
            </a:br>
            <a:br>
              <a:rPr lang="en-US" altLang="ko-KR" dirty="0"/>
            </a:br>
            <a:r>
              <a:rPr lang="ko-KR" altLang="en-US" dirty="0"/>
              <a:t>평가자료 가중치적용</a:t>
            </a:r>
            <a:br>
              <a:rPr lang="en-US" altLang="ko-KR" dirty="0"/>
            </a:br>
            <a:r>
              <a:rPr lang="en-US" altLang="ko-KR" dirty="0"/>
              <a:t>(</a:t>
            </a:r>
            <a:r>
              <a:rPr lang="ko-KR" altLang="en-US" dirty="0"/>
              <a:t>시험</a:t>
            </a:r>
            <a:r>
              <a:rPr lang="en-US" altLang="ko-KR" dirty="0"/>
              <a:t>,</a:t>
            </a:r>
            <a:r>
              <a:rPr lang="ko-KR" altLang="en-US" dirty="0"/>
              <a:t>과제</a:t>
            </a:r>
            <a:r>
              <a:rPr lang="en-US" altLang="ko-KR" dirty="0"/>
              <a:t>,</a:t>
            </a:r>
            <a:r>
              <a:rPr lang="ko-KR" altLang="en-US" dirty="0"/>
              <a:t>수행</a:t>
            </a:r>
            <a:r>
              <a:rPr lang="en-US" altLang="ko-KR" dirty="0"/>
              <a:t>(</a:t>
            </a:r>
            <a:r>
              <a:rPr lang="ko-KR" altLang="en-US" dirty="0"/>
              <a:t>작업장</a:t>
            </a:r>
            <a:r>
              <a:rPr lang="en-US" altLang="ko-KR" dirty="0"/>
              <a:t>)</a:t>
            </a:r>
            <a:r>
              <a:rPr lang="ko-KR" altLang="en-US" dirty="0"/>
              <a:t>평가</a:t>
            </a:r>
            <a:br>
              <a:rPr lang="en-US" altLang="ko-KR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46113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>
            <a:extLst>
              <a:ext uri="{FF2B5EF4-FFF2-40B4-BE49-F238E27FC236}">
                <a16:creationId xmlns:a16="http://schemas.microsoft.com/office/drawing/2014/main" id="{558867C0-B9A2-488B-6718-DFA8800FA5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469" y="2665286"/>
            <a:ext cx="11896531" cy="2539250"/>
          </a:xfrm>
          <a:prstGeom prst="rect">
            <a:avLst/>
          </a:prstGeom>
          <a:ln w="38100">
            <a:solidFill>
              <a:srgbClr val="7030A0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F639892-EE66-7220-9DBE-6DE5AF55A73F}"/>
              </a:ext>
            </a:extLst>
          </p:cNvPr>
          <p:cNvSpPr txBox="1"/>
          <p:nvPr/>
        </p:nvSpPr>
        <p:spPr>
          <a:xfrm>
            <a:off x="158620" y="242596"/>
            <a:ext cx="11551298" cy="1754326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dirty="0"/>
              <a:t>훈련평가작성시 각 평가자료의 가중치를 적용하여 최종 평가점수 자동등록 안내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훈련평가를 등록하기전 모든 평가정보 </a:t>
            </a:r>
            <a:r>
              <a:rPr lang="en-US" altLang="ko-KR" dirty="0"/>
              <a:t>(</a:t>
            </a:r>
            <a:r>
              <a:rPr lang="ko-KR" altLang="en-US" dirty="0"/>
              <a:t>시험</a:t>
            </a:r>
            <a:r>
              <a:rPr lang="en-US" altLang="ko-KR" dirty="0"/>
              <a:t>,</a:t>
            </a:r>
            <a:r>
              <a:rPr lang="ko-KR" altLang="en-US" dirty="0"/>
              <a:t>과제</a:t>
            </a:r>
            <a:r>
              <a:rPr lang="en-US" altLang="ko-KR" dirty="0"/>
              <a:t>),</a:t>
            </a:r>
            <a:r>
              <a:rPr lang="ko-KR" altLang="en-US" dirty="0"/>
              <a:t>수행</a:t>
            </a:r>
            <a:r>
              <a:rPr lang="en-US" altLang="ko-KR" dirty="0"/>
              <a:t>(</a:t>
            </a:r>
            <a:r>
              <a:rPr lang="ko-KR" altLang="en-US" dirty="0"/>
              <a:t>작업장</a:t>
            </a:r>
            <a:r>
              <a:rPr lang="en-US" altLang="ko-KR" dirty="0"/>
              <a:t>)</a:t>
            </a:r>
            <a:r>
              <a:rPr lang="ko-KR" altLang="en-US" dirty="0"/>
              <a:t>평가 등록이 완성되야 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교육과정관리</a:t>
            </a:r>
            <a:r>
              <a:rPr lang="en-US" altLang="ko-KR" dirty="0"/>
              <a:t>&gt;</a:t>
            </a:r>
            <a:r>
              <a:rPr lang="ko-KR" altLang="en-US" dirty="0"/>
              <a:t>과정관리</a:t>
            </a:r>
            <a:r>
              <a:rPr lang="en-US" altLang="ko-KR" dirty="0"/>
              <a:t>&gt;</a:t>
            </a:r>
            <a:r>
              <a:rPr lang="ko-KR" altLang="en-US" dirty="0"/>
              <a:t>각 운영과정의 훈련평가 클릭 </a:t>
            </a:r>
            <a:r>
              <a:rPr lang="en-US" altLang="ko-KR" dirty="0"/>
              <a:t>– </a:t>
            </a:r>
            <a:r>
              <a:rPr lang="ko-KR" altLang="en-US" dirty="0"/>
              <a:t>해당 교과목 </a:t>
            </a:r>
            <a:r>
              <a:rPr lang="ko-KR" altLang="en-US" dirty="0" err="1"/>
              <a:t>선택후</a:t>
            </a:r>
            <a:r>
              <a:rPr lang="ko-KR" altLang="en-US" dirty="0"/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가중치 적용 버튼 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ko-KR" altLang="en-US" b="1" dirty="0">
                <a:solidFill>
                  <a:srgbClr val="FF0000"/>
                </a:solidFill>
              </a:rPr>
              <a:t>사용여부체크</a:t>
            </a:r>
            <a:endParaRPr lang="en-US" altLang="ko-KR" b="1" dirty="0">
              <a:solidFill>
                <a:srgbClr val="FF0000"/>
              </a:solidFill>
            </a:endParaRPr>
          </a:p>
          <a:p>
            <a:r>
              <a:rPr lang="ko-KR" altLang="en-US" dirty="0"/>
              <a:t>해당 평가자료에 각각의 </a:t>
            </a:r>
            <a:r>
              <a:rPr lang="en-US" altLang="ko-KR" dirty="0"/>
              <a:t>(</a:t>
            </a:r>
            <a:r>
              <a:rPr lang="ko-KR" altLang="en-US" dirty="0"/>
              <a:t>시험</a:t>
            </a:r>
            <a:r>
              <a:rPr lang="en-US" altLang="ko-KR" dirty="0"/>
              <a:t>,</a:t>
            </a:r>
            <a:r>
              <a:rPr lang="ko-KR" altLang="en-US" dirty="0"/>
              <a:t>과제</a:t>
            </a:r>
            <a:r>
              <a:rPr lang="en-US" altLang="ko-KR" dirty="0"/>
              <a:t>,</a:t>
            </a:r>
            <a:r>
              <a:rPr lang="ko-KR" altLang="en-US" dirty="0"/>
              <a:t>수행평가</a:t>
            </a:r>
            <a:r>
              <a:rPr lang="en-US" altLang="ko-KR" dirty="0"/>
              <a:t>) </a:t>
            </a:r>
            <a:r>
              <a:rPr lang="ko-KR" altLang="en-US" dirty="0"/>
              <a:t>가중치를 정해서 </a:t>
            </a:r>
            <a:r>
              <a:rPr lang="ko-KR" altLang="en-US" dirty="0" err="1"/>
              <a:t>기입후</a:t>
            </a:r>
            <a:r>
              <a:rPr lang="ko-KR" altLang="en-US" dirty="0"/>
              <a:t> 등록만 하시면 점수가 </a:t>
            </a:r>
            <a:r>
              <a:rPr lang="ko-KR" altLang="en-US" dirty="0" err="1"/>
              <a:t>있는평가자료는</a:t>
            </a:r>
            <a:endParaRPr lang="en-US" altLang="ko-KR" dirty="0"/>
          </a:p>
          <a:p>
            <a:r>
              <a:rPr lang="ko-KR" altLang="en-US" dirty="0"/>
              <a:t>자동으로 가중치가 적용이 돼서 평가점수에 자동으로 계산돼서 반영됩니다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9" name="화살표: 왼쪽/위쪽 8">
            <a:extLst>
              <a:ext uri="{FF2B5EF4-FFF2-40B4-BE49-F238E27FC236}">
                <a16:creationId xmlns:a16="http://schemas.microsoft.com/office/drawing/2014/main" id="{0C7715EF-2BFE-711C-9D45-AC7C1025529E}"/>
              </a:ext>
            </a:extLst>
          </p:cNvPr>
          <p:cNvSpPr/>
          <p:nvPr/>
        </p:nvSpPr>
        <p:spPr>
          <a:xfrm>
            <a:off x="8258478" y="4311286"/>
            <a:ext cx="1659085" cy="521973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F20DD88-A1CF-C667-211E-64738DD13D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110" y="3561961"/>
            <a:ext cx="7483151" cy="3208565"/>
          </a:xfrm>
          <a:prstGeom prst="rect">
            <a:avLst/>
          </a:prstGeom>
          <a:ln w="57150">
            <a:solidFill>
              <a:srgbClr val="00B050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B20A2E6-5F03-2D2D-93FB-B2235E127FB8}"/>
              </a:ext>
            </a:extLst>
          </p:cNvPr>
          <p:cNvSpPr txBox="1"/>
          <p:nvPr/>
        </p:nvSpPr>
        <p:spPr>
          <a:xfrm>
            <a:off x="951722" y="4110130"/>
            <a:ext cx="765110" cy="37789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86467A-0D80-8498-02B4-144D9074C3F4}"/>
              </a:ext>
            </a:extLst>
          </p:cNvPr>
          <p:cNvSpPr txBox="1"/>
          <p:nvPr/>
        </p:nvSpPr>
        <p:spPr>
          <a:xfrm>
            <a:off x="7495587" y="2750971"/>
            <a:ext cx="765110" cy="37789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B0919B-3EEB-5765-F7AA-01B347ED6D79}"/>
              </a:ext>
            </a:extLst>
          </p:cNvPr>
          <p:cNvSpPr txBox="1"/>
          <p:nvPr/>
        </p:nvSpPr>
        <p:spPr>
          <a:xfrm>
            <a:off x="8416212" y="5421086"/>
            <a:ext cx="3620278" cy="1200329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dirty="0"/>
              <a:t>평가자료구분</a:t>
            </a:r>
            <a:r>
              <a:rPr lang="en-US" altLang="ko-KR" dirty="0"/>
              <a:t>: </a:t>
            </a:r>
          </a:p>
          <a:p>
            <a:r>
              <a:rPr lang="ko-KR" altLang="en-US" dirty="0"/>
              <a:t>시험</a:t>
            </a:r>
            <a:r>
              <a:rPr lang="en-US" altLang="ko-KR" dirty="0"/>
              <a:t>: </a:t>
            </a:r>
            <a:r>
              <a:rPr lang="ko-KR" altLang="en-US" dirty="0" err="1"/>
              <a:t>미응시</a:t>
            </a:r>
            <a:r>
              <a:rPr lang="en-US" altLang="ko-KR" dirty="0"/>
              <a:t>, ,</a:t>
            </a:r>
            <a:r>
              <a:rPr lang="ko-KR" altLang="en-US" dirty="0" err="1"/>
              <a:t>미평가</a:t>
            </a:r>
            <a:endParaRPr lang="en-US" altLang="ko-KR" dirty="0"/>
          </a:p>
          <a:p>
            <a:r>
              <a:rPr lang="ko-KR" altLang="en-US" dirty="0"/>
              <a:t>과제</a:t>
            </a:r>
            <a:r>
              <a:rPr lang="en-US" altLang="ko-KR" dirty="0"/>
              <a:t>: </a:t>
            </a:r>
            <a:r>
              <a:rPr lang="ko-KR" altLang="en-US" dirty="0" err="1"/>
              <a:t>미제출</a:t>
            </a:r>
            <a:r>
              <a:rPr lang="en-US" altLang="ko-KR" dirty="0"/>
              <a:t>,  </a:t>
            </a:r>
            <a:r>
              <a:rPr lang="ko-KR" altLang="en-US" dirty="0" err="1"/>
              <a:t>미평가</a:t>
            </a:r>
            <a:endParaRPr lang="en-US" altLang="ko-KR" dirty="0"/>
          </a:p>
          <a:p>
            <a:r>
              <a:rPr lang="ko-KR" altLang="en-US" dirty="0"/>
              <a:t>수행</a:t>
            </a:r>
            <a:r>
              <a:rPr lang="en-US" altLang="ko-KR" dirty="0"/>
              <a:t>: </a:t>
            </a:r>
            <a:r>
              <a:rPr lang="ko-KR" altLang="en-US" dirty="0" err="1"/>
              <a:t>미평가</a:t>
            </a:r>
            <a:r>
              <a:rPr lang="en-US" altLang="ko-KR" dirty="0"/>
              <a:t>,  </a:t>
            </a:r>
            <a:r>
              <a:rPr lang="ko-KR" altLang="en-US" dirty="0"/>
              <a:t>평가완료  </a:t>
            </a:r>
          </a:p>
        </p:txBody>
      </p:sp>
    </p:spTree>
    <p:extLst>
      <p:ext uri="{BB962C8B-B14F-4D97-AF65-F5344CB8AC3E}">
        <p14:creationId xmlns:p14="http://schemas.microsoft.com/office/powerpoint/2010/main" val="2550949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220A25B8-8C2B-24D0-6290-21632857F5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526" y="167948"/>
            <a:ext cx="11322948" cy="3974843"/>
          </a:xfrm>
          <a:prstGeom prst="rect">
            <a:avLst/>
          </a:prstGeom>
          <a:ln w="57150">
            <a:solidFill>
              <a:srgbClr val="7030A0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616CD69-BF9E-4062-6490-43D0204D34F6}"/>
              </a:ext>
            </a:extLst>
          </p:cNvPr>
          <p:cNvSpPr txBox="1"/>
          <p:nvPr/>
        </p:nvSpPr>
        <p:spPr>
          <a:xfrm>
            <a:off x="247913" y="4643639"/>
            <a:ext cx="11322948" cy="1200329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dirty="0"/>
              <a:t>수정버튼을 눌러 평가자료를 확인후 평가여부에 간혹 </a:t>
            </a:r>
            <a:r>
              <a:rPr lang="ko-KR" altLang="en-US" dirty="0" err="1">
                <a:solidFill>
                  <a:srgbClr val="FF0000"/>
                </a:solidFill>
              </a:rPr>
              <a:t>미평가</a:t>
            </a:r>
            <a:r>
              <a:rPr lang="en-US" altLang="ko-KR" dirty="0"/>
              <a:t>,</a:t>
            </a:r>
            <a:r>
              <a:rPr lang="ko-KR" altLang="en-US" dirty="0"/>
              <a:t>로 되어 </a:t>
            </a:r>
            <a:r>
              <a:rPr lang="ko-KR" altLang="en-US" dirty="0" err="1"/>
              <a:t>있는경우는</a:t>
            </a:r>
            <a:r>
              <a:rPr lang="ko-KR" altLang="en-US" dirty="0"/>
              <a:t> </a:t>
            </a:r>
            <a:r>
              <a:rPr lang="ko-KR" altLang="en-US" dirty="0" err="1"/>
              <a:t>담당교강사님이</a:t>
            </a:r>
            <a:r>
              <a:rPr lang="ko-KR" altLang="en-US" dirty="0"/>
              <a:t> 아직 평가전이기에 평가를 </a:t>
            </a:r>
            <a:r>
              <a:rPr lang="en-US" altLang="ko-KR" dirty="0"/>
              <a:t>(</a:t>
            </a:r>
            <a:r>
              <a:rPr lang="ko-KR" altLang="en-US" dirty="0"/>
              <a:t>점수</a:t>
            </a:r>
            <a:r>
              <a:rPr lang="en-US" altLang="ko-KR" dirty="0"/>
              <a:t>)</a:t>
            </a:r>
            <a:r>
              <a:rPr lang="ko-KR" altLang="en-US" dirty="0"/>
              <a:t>를 </a:t>
            </a:r>
            <a:r>
              <a:rPr lang="ko-KR" altLang="en-US" dirty="0" err="1"/>
              <a:t>주신후</a:t>
            </a:r>
            <a:r>
              <a:rPr lang="ko-KR" altLang="en-US" dirty="0"/>
              <a:t> 다시 가중치 적용버튼을 눌러 등록을 다시 </a:t>
            </a:r>
            <a:r>
              <a:rPr lang="ko-KR" altLang="en-US" dirty="0" err="1"/>
              <a:t>눌러주시면</a:t>
            </a:r>
            <a:r>
              <a:rPr lang="ko-KR" altLang="en-US" dirty="0"/>
              <a:t>  점수가 자동 다시 계산 됩니다</a:t>
            </a:r>
            <a:r>
              <a:rPr lang="en-US" altLang="ko-KR" dirty="0"/>
              <a:t>. </a:t>
            </a:r>
            <a:r>
              <a:rPr lang="ko-KR" altLang="en-US" dirty="0"/>
              <a:t>아래와 </a:t>
            </a:r>
            <a:r>
              <a:rPr lang="ko-KR" altLang="en-US" dirty="0" err="1"/>
              <a:t>같이미평가의</a:t>
            </a:r>
            <a:r>
              <a:rPr lang="ko-KR" altLang="en-US" dirty="0"/>
              <a:t> 평가를 </a:t>
            </a:r>
            <a:r>
              <a:rPr lang="ko-KR" altLang="en-US" dirty="0" err="1"/>
              <a:t>하신후</a:t>
            </a:r>
            <a:r>
              <a:rPr lang="ko-KR" altLang="en-US" dirty="0"/>
              <a:t>        가중치 적용버튼등록을 눌러주면 정상 평가점수가 나오게 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7B76FD-264E-F446-6EC3-F9D1942729DF}"/>
              </a:ext>
            </a:extLst>
          </p:cNvPr>
          <p:cNvSpPr txBox="1"/>
          <p:nvPr/>
        </p:nvSpPr>
        <p:spPr>
          <a:xfrm>
            <a:off x="10810420" y="3564286"/>
            <a:ext cx="59715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err="1">
                <a:latin typeface="Aharoni" panose="02010803020104030203" pitchFamily="2" charset="-79"/>
                <a:cs typeface="Aharoni" panose="02010803020104030203" pitchFamily="2" charset="-79"/>
              </a:rPr>
              <a:t>미제</a:t>
            </a:r>
            <a:r>
              <a:rPr lang="ko-KR" altLang="en-US" sz="105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출</a:t>
            </a:r>
            <a:endParaRPr lang="ko-KR" altLang="en-US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291BC120-54C6-364E-67B2-34AF3B253D91}"/>
              </a:ext>
            </a:extLst>
          </p:cNvPr>
          <p:cNvSpPr/>
          <p:nvPr/>
        </p:nvSpPr>
        <p:spPr>
          <a:xfrm>
            <a:off x="10738975" y="3564286"/>
            <a:ext cx="750209" cy="2539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50" dirty="0" err="1">
                <a:solidFill>
                  <a:schemeClr val="tx1"/>
                </a:solidFill>
              </a:rPr>
              <a:t>미평가</a:t>
            </a:r>
            <a:endParaRPr lang="ko-KR" altLang="en-US" sz="1050" dirty="0">
              <a:solidFill>
                <a:schemeClr val="tx1"/>
              </a:solidFill>
            </a:endParaRPr>
          </a:p>
        </p:txBody>
      </p:sp>
      <p:sp>
        <p:nvSpPr>
          <p:cNvPr id="9" name="화살표: 아래쪽 8">
            <a:extLst>
              <a:ext uri="{FF2B5EF4-FFF2-40B4-BE49-F238E27FC236}">
                <a16:creationId xmlns:a16="http://schemas.microsoft.com/office/drawing/2014/main" id="{BE650BFE-3195-82A0-1DF0-DA7176FD47D3}"/>
              </a:ext>
            </a:extLst>
          </p:cNvPr>
          <p:cNvSpPr/>
          <p:nvPr/>
        </p:nvSpPr>
        <p:spPr>
          <a:xfrm>
            <a:off x="5290457" y="6344816"/>
            <a:ext cx="886408" cy="3452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EF1AE482-A48C-7444-2A4D-87FA8E11A629}"/>
              </a:ext>
            </a:extLst>
          </p:cNvPr>
          <p:cNvSpPr/>
          <p:nvPr/>
        </p:nvSpPr>
        <p:spPr>
          <a:xfrm flipH="1">
            <a:off x="5495729" y="5256131"/>
            <a:ext cx="450980" cy="3452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52214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8681E1C1-7791-06BB-1370-098D7D785B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05" y="237930"/>
            <a:ext cx="9303026" cy="6382139"/>
          </a:xfrm>
          <a:prstGeom prst="rect">
            <a:avLst/>
          </a:prstGeom>
          <a:ln w="57150">
            <a:solidFill>
              <a:srgbClr val="00B050"/>
            </a:solidFill>
          </a:ln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D0CB4464-3B79-591F-2FBE-B37C76B350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0727" y="1684175"/>
            <a:ext cx="10017968" cy="2831841"/>
          </a:xfrm>
          <a:prstGeom prst="rect">
            <a:avLst/>
          </a:prstGeom>
          <a:ln w="57150">
            <a:solidFill>
              <a:srgbClr val="7030A0"/>
            </a:solidFill>
          </a:ln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23446FC8-BBCE-55BC-5D69-D7DD0832F058}"/>
              </a:ext>
            </a:extLst>
          </p:cNvPr>
          <p:cNvSpPr/>
          <p:nvPr/>
        </p:nvSpPr>
        <p:spPr>
          <a:xfrm>
            <a:off x="7949682" y="2034074"/>
            <a:ext cx="410547" cy="317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1</a:t>
            </a:r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10011F-11D0-DC0A-7DE0-BB7ED52ADE83}"/>
              </a:ext>
            </a:extLst>
          </p:cNvPr>
          <p:cNvSpPr txBox="1"/>
          <p:nvPr/>
        </p:nvSpPr>
        <p:spPr>
          <a:xfrm>
            <a:off x="9610531" y="2034074"/>
            <a:ext cx="2052734" cy="1200329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dirty="0"/>
              <a:t>평가를 </a:t>
            </a:r>
            <a:r>
              <a:rPr lang="ko-KR" altLang="en-US" dirty="0" err="1"/>
              <a:t>완료하신후</a:t>
            </a:r>
            <a:r>
              <a:rPr lang="ko-KR" altLang="en-US" dirty="0"/>
              <a:t> </a:t>
            </a:r>
            <a:r>
              <a:rPr lang="en-US" altLang="ko-KR" dirty="0"/>
              <a:t>1</a:t>
            </a:r>
            <a:r>
              <a:rPr lang="ko-KR" altLang="en-US" dirty="0"/>
              <a:t>번 가중치 적용 버튼의 등록을 한번 더 누릅니다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7760586A-949D-14DF-51DF-52779F129BB3}"/>
              </a:ext>
            </a:extLst>
          </p:cNvPr>
          <p:cNvSpPr/>
          <p:nvPr/>
        </p:nvSpPr>
        <p:spPr>
          <a:xfrm>
            <a:off x="10021078" y="2351315"/>
            <a:ext cx="158620" cy="289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1</a:t>
            </a:r>
            <a:endParaRPr lang="ko-KR" altLang="en-US" dirty="0"/>
          </a:p>
        </p:txBody>
      </p:sp>
      <p:cxnSp>
        <p:nvCxnSpPr>
          <p:cNvPr id="11" name="직선 화살표 연결선 10">
            <a:extLst>
              <a:ext uri="{FF2B5EF4-FFF2-40B4-BE49-F238E27FC236}">
                <a16:creationId xmlns:a16="http://schemas.microsoft.com/office/drawing/2014/main" id="{397929E4-C244-4444-E668-8BF00FE9F3C1}"/>
              </a:ext>
            </a:extLst>
          </p:cNvPr>
          <p:cNvCxnSpPr/>
          <p:nvPr/>
        </p:nvCxnSpPr>
        <p:spPr>
          <a:xfrm flipH="1">
            <a:off x="8434873" y="2239347"/>
            <a:ext cx="961458" cy="0"/>
          </a:xfrm>
          <a:prstGeom prst="straightConnector1">
            <a:avLst/>
          </a:prstGeom>
          <a:ln w="762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86E66C8E-2387-F83B-8A26-D8C785022F41}"/>
              </a:ext>
            </a:extLst>
          </p:cNvPr>
          <p:cNvSpPr/>
          <p:nvPr/>
        </p:nvSpPr>
        <p:spPr>
          <a:xfrm>
            <a:off x="4226767" y="5001208"/>
            <a:ext cx="578498" cy="4758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2</a:t>
            </a:r>
            <a:endParaRPr lang="ko-KR" alt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74ECCE8-6C7C-B838-EED4-A71D2355DEE7}"/>
              </a:ext>
            </a:extLst>
          </p:cNvPr>
          <p:cNvSpPr txBox="1"/>
          <p:nvPr/>
        </p:nvSpPr>
        <p:spPr>
          <a:xfrm>
            <a:off x="9703837" y="4926563"/>
            <a:ext cx="2267339" cy="92333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dirty="0" err="1"/>
              <a:t>ㅂ</a:t>
            </a:r>
            <a:r>
              <a:rPr lang="ko-KR" altLang="en-US" dirty="0"/>
              <a:t>   와 같이 평가완료로 뜨고 평가점수도 </a:t>
            </a:r>
            <a:r>
              <a:rPr lang="ko-KR" altLang="en-US" dirty="0">
                <a:ln>
                  <a:solidFill>
                    <a:srgbClr val="FF0000"/>
                  </a:solidFill>
                </a:ln>
              </a:rPr>
              <a:t>자동</a:t>
            </a:r>
            <a:r>
              <a:rPr lang="ko-KR" altLang="en-US" dirty="0"/>
              <a:t> 수정계산됨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4EA3274F-2812-6448-A0AD-35DBE128CADC}"/>
              </a:ext>
            </a:extLst>
          </p:cNvPr>
          <p:cNvSpPr/>
          <p:nvPr/>
        </p:nvSpPr>
        <p:spPr>
          <a:xfrm>
            <a:off x="9834465" y="4949117"/>
            <a:ext cx="345233" cy="294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2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9540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652A1D2A-A1A5-48E0-C20D-A90ECA1504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669" y="1042800"/>
            <a:ext cx="11448661" cy="5182943"/>
          </a:xfrm>
          <a:prstGeom prst="rect">
            <a:avLst/>
          </a:prstGeom>
          <a:ln w="57150">
            <a:solidFill>
              <a:srgbClr val="7030A0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940186C-5B3F-BA49-E599-D5901B0FE2A9}"/>
              </a:ext>
            </a:extLst>
          </p:cNvPr>
          <p:cNvSpPr txBox="1"/>
          <p:nvPr/>
        </p:nvSpPr>
        <p:spPr>
          <a:xfrm>
            <a:off x="513184" y="177282"/>
            <a:ext cx="10636898" cy="646331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dirty="0"/>
              <a:t>가중치적용만 사용으로 </a:t>
            </a:r>
            <a:r>
              <a:rPr lang="ko-KR" altLang="en-US" dirty="0" err="1"/>
              <a:t>하신후</a:t>
            </a:r>
            <a:r>
              <a:rPr lang="ko-KR" altLang="en-US" dirty="0"/>
              <a:t> 등록하시면 자동 평가자료의 점수들이 아래와 같이 자동 </a:t>
            </a:r>
            <a:r>
              <a:rPr lang="ko-KR" altLang="en-US" dirty="0">
                <a:solidFill>
                  <a:srgbClr val="FF0000"/>
                </a:solidFill>
              </a:rPr>
              <a:t>평가점수</a:t>
            </a:r>
            <a:r>
              <a:rPr lang="ko-KR" altLang="en-US" dirty="0"/>
              <a:t>에 반영 됩니다</a:t>
            </a:r>
            <a:r>
              <a:rPr lang="en-US" altLang="ko-KR" dirty="0"/>
              <a:t>. </a:t>
            </a:r>
            <a:r>
              <a:rPr lang="ko-KR" altLang="en-US" dirty="0"/>
              <a:t>일괄등록버튼을 </a:t>
            </a:r>
            <a:r>
              <a:rPr lang="ko-KR" altLang="en-US" dirty="0" err="1"/>
              <a:t>누르신후</a:t>
            </a:r>
            <a:r>
              <a:rPr lang="ko-KR" altLang="en-US" dirty="0"/>
              <a:t> 평가방법</a:t>
            </a:r>
            <a:r>
              <a:rPr lang="en-US" altLang="ko-KR" dirty="0"/>
              <a:t>,</a:t>
            </a:r>
            <a:r>
              <a:rPr lang="ko-KR" altLang="en-US" dirty="0"/>
              <a:t>평가의견</a:t>
            </a:r>
            <a:r>
              <a:rPr lang="en-US" altLang="ko-KR" dirty="0"/>
              <a:t>,</a:t>
            </a:r>
            <a:r>
              <a:rPr lang="ko-KR" altLang="en-US" dirty="0"/>
              <a:t>평가일 등 일괄등록후 업로드하시면 됩니다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E04E41-ED68-D109-1606-FF5DD2AC0CC1}"/>
              </a:ext>
            </a:extLst>
          </p:cNvPr>
          <p:cNvSpPr txBox="1"/>
          <p:nvPr/>
        </p:nvSpPr>
        <p:spPr>
          <a:xfrm>
            <a:off x="11000792" y="2593910"/>
            <a:ext cx="681135" cy="36933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cxnSp>
        <p:nvCxnSpPr>
          <p:cNvPr id="9" name="연결선: 꺾임 8">
            <a:extLst>
              <a:ext uri="{FF2B5EF4-FFF2-40B4-BE49-F238E27FC236}">
                <a16:creationId xmlns:a16="http://schemas.microsoft.com/office/drawing/2014/main" id="{B6710AA9-57F3-751C-0754-4068A98BC3C1}"/>
              </a:ext>
            </a:extLst>
          </p:cNvPr>
          <p:cNvCxnSpPr>
            <a:cxnSpLocks/>
          </p:cNvCxnSpPr>
          <p:nvPr/>
        </p:nvCxnSpPr>
        <p:spPr>
          <a:xfrm rot="5400000">
            <a:off x="7165911" y="2845837"/>
            <a:ext cx="3844212" cy="3825551"/>
          </a:xfrm>
          <a:prstGeom prst="bentConnector3">
            <a:avLst/>
          </a:prstGeom>
          <a:ln w="57150"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2812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94B4EFEC-9945-C79B-F163-F628A13232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281" y="496635"/>
            <a:ext cx="11653935" cy="3438769"/>
          </a:xfrm>
          <a:prstGeom prst="rect">
            <a:avLst/>
          </a:prstGeom>
          <a:ln w="57150">
            <a:solidFill>
              <a:srgbClr val="7030A0"/>
            </a:solidFill>
          </a:ln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7649D4BF-5933-999E-A86A-657B4BC408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281" y="4234403"/>
            <a:ext cx="11719249" cy="2420020"/>
          </a:xfrm>
          <a:prstGeom prst="rect">
            <a:avLst/>
          </a:prstGeom>
          <a:ln w="57150">
            <a:solidFill>
              <a:srgbClr val="7030A0"/>
            </a:solidFill>
          </a:ln>
        </p:spPr>
      </p:pic>
    </p:spTree>
    <p:extLst>
      <p:ext uri="{BB962C8B-B14F-4D97-AF65-F5344CB8AC3E}">
        <p14:creationId xmlns:p14="http://schemas.microsoft.com/office/powerpoint/2010/main" val="158280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942EB423-8078-0FD0-8F2D-3A0B7A71B1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029" y="331334"/>
            <a:ext cx="8191500" cy="6195332"/>
          </a:xfrm>
          <a:prstGeom prst="rect">
            <a:avLst/>
          </a:prstGeom>
          <a:ln w="57150">
            <a:solidFill>
              <a:srgbClr val="7030A0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7CEC011-8A8D-7780-ADEB-FCCACBBE964B}"/>
              </a:ext>
            </a:extLst>
          </p:cNvPr>
          <p:cNvSpPr txBox="1"/>
          <p:nvPr/>
        </p:nvSpPr>
        <p:spPr>
          <a:xfrm>
            <a:off x="8929396" y="429208"/>
            <a:ext cx="2792575" cy="369332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dirty="0"/>
              <a:t>     성적분포도 클릭</a:t>
            </a:r>
          </a:p>
        </p:txBody>
      </p:sp>
      <p:sp>
        <p:nvSpPr>
          <p:cNvPr id="7" name="화살표: 왼쪽 6">
            <a:extLst>
              <a:ext uri="{FF2B5EF4-FFF2-40B4-BE49-F238E27FC236}">
                <a16:creationId xmlns:a16="http://schemas.microsoft.com/office/drawing/2014/main" id="{7E5AF8F8-3869-6D15-7AD1-347A5C684171}"/>
              </a:ext>
            </a:extLst>
          </p:cNvPr>
          <p:cNvSpPr/>
          <p:nvPr/>
        </p:nvSpPr>
        <p:spPr>
          <a:xfrm>
            <a:off x="9060024" y="429207"/>
            <a:ext cx="205274" cy="36933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8957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1183</TotalTime>
  <Words>210</Words>
  <Application>Microsoft Office PowerPoint</Application>
  <PresentationFormat>와이드스크린</PresentationFormat>
  <Paragraphs>23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맑은 고딕</vt:lpstr>
      <vt:lpstr>Aharoni</vt:lpstr>
      <vt:lpstr>Arial</vt:lpstr>
      <vt:lpstr>Office 테마</vt:lpstr>
      <vt:lpstr>훈련평가 (최종평가자료 등록)  평가자료 가중치적용 (시험,과제,수행(작업장)평가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김동민</dc:creator>
  <cp:lastModifiedBy>김동민</cp:lastModifiedBy>
  <cp:revision>15</cp:revision>
  <dcterms:created xsi:type="dcterms:W3CDTF">2022-08-17T07:04:10Z</dcterms:created>
  <dcterms:modified xsi:type="dcterms:W3CDTF">2022-10-05T08:30:16Z</dcterms:modified>
</cp:coreProperties>
</file>