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5" r:id="rId3"/>
    <p:sldMasterId id="2147483667" r:id="rId4"/>
    <p:sldMasterId id="2147483670" r:id="rId5"/>
  </p:sldMasterIdLst>
  <p:notesMasterIdLst>
    <p:notesMasterId r:id="rId11"/>
  </p:notesMasterIdLst>
  <p:sldIdLst>
    <p:sldId id="291" r:id="rId6"/>
    <p:sldId id="292" r:id="rId7"/>
    <p:sldId id="293" r:id="rId8"/>
    <p:sldId id="294" r:id="rId9"/>
    <p:sldId id="295" r:id="rId10"/>
  </p:sldIdLst>
  <p:sldSz cx="12192000" cy="6858000"/>
  <p:notesSz cx="6858000" cy="9144000"/>
  <p:embeddedFontLst>
    <p:embeddedFont>
      <p:font typeface="나눔바른고딕" panose="020B0600000101010101" charset="-127"/>
      <p:regular r:id="rId12"/>
      <p:bold r:id="rId13"/>
    </p:embeddedFont>
    <p:embeddedFont>
      <p:font typeface="나눔고딕 ExtraBold" panose="020B0600000101010101" charset="-127"/>
      <p:bold r:id="rId14"/>
    </p:embeddedFont>
    <p:embeddedFont>
      <p:font typeface="배달의민족 도현" panose="020B0600000101010101" charset="-127"/>
      <p:regular r:id="rId15"/>
    </p:embeddedFont>
    <p:embeddedFont>
      <p:font typeface="나눔스퀘어 ExtraBold" panose="020B0600000101010101" charset="-127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11C"/>
    <a:srgbClr val="D3D3D3"/>
    <a:srgbClr val="E1E1E1"/>
    <a:srgbClr val="D4D4D4"/>
    <a:srgbClr val="793621"/>
    <a:srgbClr val="973A19"/>
    <a:srgbClr val="E37953"/>
    <a:srgbClr val="06538B"/>
    <a:srgbClr val="D2CABF"/>
    <a:srgbClr val="736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4" autoAdjust="0"/>
    <p:restoredTop sz="87685" autoAdjust="0"/>
  </p:normalViewPr>
  <p:slideViewPr>
    <p:cSldViewPr snapToGrid="0">
      <p:cViewPr varScale="1">
        <p:scale>
          <a:sx n="106" d="100"/>
          <a:sy n="106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6926C-FDBB-4C5B-B462-C26DB80F26E1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ACAAE-64C5-416C-B3A6-FAA71C6566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41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ACAAE-64C5-416C-B3A6-FAA71C65660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9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7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85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85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36064" y="210411"/>
            <a:ext cx="9899860" cy="3831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2C3D6E"/>
              </a:contourClr>
            </a:sp3d>
          </a:bodyPr>
          <a:lstStyle>
            <a:lvl1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lang="ko-KR" altLang="en-US" sz="2100" b="1" kern="1200" spc="-60" baseline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70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36064" y="210411"/>
            <a:ext cx="9899860" cy="3831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2C3D6E"/>
              </a:contourClr>
            </a:sp3d>
          </a:bodyPr>
          <a:lstStyle>
            <a:lvl1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lang="ko-KR" altLang="en-US" sz="2100" b="1" kern="1200" spc="-60" baseline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983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36064" y="210411"/>
            <a:ext cx="9899860" cy="3831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2C3D6E"/>
              </a:contourClr>
            </a:sp3d>
          </a:bodyPr>
          <a:lstStyle>
            <a:lvl1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lang="ko-KR" altLang="en-US" sz="2100" b="1" kern="1200" spc="-60" baseline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6713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36064" y="210411"/>
            <a:ext cx="9899860" cy="3831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2C3D6E"/>
              </a:contourClr>
            </a:sp3d>
          </a:bodyPr>
          <a:lstStyle>
            <a:lvl1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lang="ko-KR" altLang="en-US" sz="2100" b="1" kern="1200" spc="-60" baseline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1595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5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34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6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6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6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88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D874-9A10-4274-AC52-6A7F0AF12D39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F1EB-5BDA-4639-A925-6DF12464E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7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7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BFB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9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6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17" y="6537592"/>
            <a:ext cx="453933" cy="1760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4" y="111760"/>
            <a:ext cx="11198578" cy="62992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851955" y="5174589"/>
            <a:ext cx="8497455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>
            <a:noAutofit/>
          </a:bodyPr>
          <a:lstStyle/>
          <a:p>
            <a:pPr algn="ctr"/>
            <a:r>
              <a:rPr lang="ko-KR" altLang="en-US" dirty="0">
                <a:solidFill>
                  <a:srgbClr val="333333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직장인의 성장에 꼭 필요한 </a:t>
            </a:r>
            <a:endParaRPr lang="en-US" altLang="ko-KR" dirty="0">
              <a:solidFill>
                <a:srgbClr val="333333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rgbClr val="C1272D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직무</a:t>
            </a:r>
            <a:r>
              <a:rPr lang="ko-KR" altLang="en-US" dirty="0">
                <a:solidFill>
                  <a:srgbClr val="333333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와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dirty="0">
                <a:solidFill>
                  <a:srgbClr val="C1272D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역량</a:t>
            </a:r>
            <a:r>
              <a:rPr lang="en-US" altLang="ko-KR" dirty="0">
                <a:solidFill>
                  <a:srgbClr val="333333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그리고 </a:t>
            </a:r>
            <a:r>
              <a:rPr lang="ko-KR" altLang="en-US" dirty="0">
                <a:solidFill>
                  <a:srgbClr val="C1272D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자기계발</a:t>
            </a:r>
            <a:r>
              <a:rPr lang="ko-KR" altLang="en-US" dirty="0">
                <a:solidFill>
                  <a:srgbClr val="C0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41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4333"/>
            <a:ext cx="12192000" cy="992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74766" y="345244"/>
            <a:ext cx="1722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SPECIAL</a:t>
            </a:r>
            <a:endParaRPr lang="en-US" altLang="ko-K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FEATURES</a:t>
            </a:r>
            <a:endParaRPr lang="en-US" altLang="ko-K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261" y="2108584"/>
            <a:ext cx="231024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Essential (Core Skill)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54810" y="4790257"/>
            <a:ext cx="1245704" cy="124570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54810" y="3271442"/>
            <a:ext cx="1245704" cy="1245704"/>
          </a:xfrm>
          <a:prstGeom prst="roundRect">
            <a:avLst/>
          </a:prstGeom>
          <a:blipFill dpi="0" rotWithShape="1">
            <a:blip r:embed="rId3"/>
            <a:srcRect/>
            <a:stretch>
              <a:fillRect l="-26000" t="2000" r="-29000" b="3000"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17165" y="3274995"/>
            <a:ext cx="1245704" cy="124570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098009" y="1677635"/>
            <a:ext cx="1245704" cy="1245704"/>
          </a:xfrm>
          <a:prstGeom prst="roundRect">
            <a:avLst/>
          </a:prstGeom>
          <a:blipFill dpi="0" rotWithShape="1">
            <a:blip r:embed="rId5"/>
            <a:srcRect/>
            <a:stretch>
              <a:fillRect l="-19000" t="7000" r="-23000" b="4000"/>
            </a:stretch>
          </a:blip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679261" y="3717399"/>
            <a:ext cx="235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Not Trendy but Basic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685307" y="5228443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Just 1 Message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273104" y="2113456"/>
            <a:ext cx="136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Skill Library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838688" y="3720373"/>
            <a:ext cx="180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Micro-Learning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3490913" y="2202673"/>
            <a:ext cx="188348" cy="188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3490913" y="3807891"/>
            <a:ext cx="188348" cy="188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3490913" y="5318935"/>
            <a:ext cx="188348" cy="188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642388" y="2200607"/>
            <a:ext cx="188348" cy="188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642388" y="3810865"/>
            <a:ext cx="188348" cy="188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634262" y="5350707"/>
            <a:ext cx="188348" cy="188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367406" y="5228443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Competency Matrix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117165" y="4867818"/>
            <a:ext cx="1245704" cy="124570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8954810" y="1670398"/>
            <a:ext cx="1245704" cy="12457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17" y="6537592"/>
            <a:ext cx="453933" cy="176015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10584874" y="264333"/>
            <a:ext cx="1293091" cy="992818"/>
            <a:chOff x="7777018" y="264333"/>
            <a:chExt cx="1293091" cy="992818"/>
          </a:xfrm>
        </p:grpSpPr>
        <p:sp>
          <p:nvSpPr>
            <p:cNvPr id="32" name="순서도: 데이터 31"/>
            <p:cNvSpPr/>
            <p:nvPr/>
          </p:nvSpPr>
          <p:spPr>
            <a:xfrm>
              <a:off x="7777018" y="264333"/>
              <a:ext cx="1293091" cy="992818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151" y="264333"/>
              <a:ext cx="769762" cy="99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9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3266"/>
            <a:ext cx="12192000" cy="992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74765" y="344177"/>
            <a:ext cx="1702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LEARNING</a:t>
            </a:r>
            <a:endParaRPr lang="en-US" altLang="ko-K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MATRIX</a:t>
            </a:r>
            <a:endParaRPr lang="en-US" altLang="ko-K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위쪽/아래쪽 화살표 5"/>
          <p:cNvSpPr/>
          <p:nvPr/>
        </p:nvSpPr>
        <p:spPr>
          <a:xfrm>
            <a:off x="377161" y="1340306"/>
            <a:ext cx="748146" cy="4867563"/>
          </a:xfrm>
          <a:prstGeom prst="upDownArrow">
            <a:avLst/>
          </a:prstGeom>
          <a:gradFill flip="none" rotWithShape="1">
            <a:gsLst>
              <a:gs pos="0">
                <a:srgbClr val="D0D8E6"/>
              </a:gs>
              <a:gs pos="50000">
                <a:srgbClr val="D0D8E4"/>
              </a:gs>
              <a:gs pos="100000">
                <a:srgbClr val="859AB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dirty="0"/>
              <a:t>FOLLOWER                          LEADER</a:t>
            </a:r>
            <a:endParaRPr lang="ko-KR" altLang="en-US" dirty="0"/>
          </a:p>
        </p:txBody>
      </p:sp>
      <p:sp>
        <p:nvSpPr>
          <p:cNvPr id="7" name="왼쪽/오른쪽 화살표 6"/>
          <p:cNvSpPr/>
          <p:nvPr/>
        </p:nvSpPr>
        <p:spPr>
          <a:xfrm>
            <a:off x="869795" y="5955553"/>
            <a:ext cx="11008170" cy="637308"/>
          </a:xfrm>
          <a:prstGeom prst="leftRightArrow">
            <a:avLst/>
          </a:prstGeom>
          <a:gradFill flip="none" rotWithShape="1">
            <a:gsLst>
              <a:gs pos="0">
                <a:srgbClr val="E5D1E1"/>
              </a:gs>
              <a:gs pos="50000">
                <a:srgbClr val="E4D0E3"/>
              </a:gs>
              <a:gs pos="100000">
                <a:srgbClr val="AD95A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/>
              <a:t>COMMON COMPETENCY                           JOB COMPETENCY  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469140" y="146324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변화관리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69140" y="1882258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조직비전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69140" y="2301272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의사결정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469140" y="2720286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부하육성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396316" y="2720286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코칭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69140" y="355831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혁신선도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69140" y="565338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개인비전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69140" y="4396342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합리적 선택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69140" y="4815356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창의적 프레임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69140" y="523437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창의적 브레인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396316" y="146324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동기부여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396316" y="1882258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임파워먼트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396316" y="2301272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팀워크 구축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69140" y="313930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고객지향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396316" y="313930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네트워킹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396316" y="355831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팀 빌딩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396316" y="4396342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공감능력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396316" y="4815356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의사소통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396316" y="523437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고객 마인드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396316" y="565338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대인관계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9177844" y="355831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불량관리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9177844" y="4396342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PM </a:t>
            </a:r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9177844" y="3977328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생산현장 관리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9177844" y="2720286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현장표준화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9177844" y="146324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품질경영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7250668" y="523437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 기초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7250668" y="565338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고객응대스킬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9177844" y="313930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구매관리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9177844" y="4815356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창구관리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9177844" y="5234370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인사실무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7250668" y="1463244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인력관리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9177844" y="2301272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HRD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312498" y="3419138"/>
            <a:ext cx="1468591" cy="29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경력개발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312498" y="2034679"/>
            <a:ext cx="1468591" cy="29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경력관리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312498" y="2496166"/>
            <a:ext cx="1468591" cy="29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갈등관리</a:t>
            </a:r>
          </a:p>
        </p:txBody>
      </p:sp>
      <p:sp>
        <p:nvSpPr>
          <p:cNvPr id="48" name="모서리가 둥근 직사각형 47"/>
          <p:cNvSpPr/>
          <p:nvPr/>
        </p:nvSpPr>
        <p:spPr>
          <a:xfrm>
            <a:off x="5312498" y="2957653"/>
            <a:ext cx="1468591" cy="29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bg1">
                    <a:lumMod val="6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생애설계</a:t>
            </a:r>
            <a:endParaRPr lang="ko-KR" altLang="en-US" sz="1400" dirty="0">
              <a:solidFill>
                <a:schemeClr val="bg1">
                  <a:lumMod val="6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5312498" y="1573192"/>
            <a:ext cx="1468591" cy="29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은퇴준비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9177844" y="1882258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생산경영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7250668" y="1882258"/>
            <a:ext cx="1773381" cy="298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인재육성</a:t>
            </a:r>
          </a:p>
        </p:txBody>
      </p:sp>
      <p:sp>
        <p:nvSpPr>
          <p:cNvPr id="52" name="모서리가 둥근 직사각형 51"/>
          <p:cNvSpPr/>
          <p:nvPr/>
        </p:nvSpPr>
        <p:spPr>
          <a:xfrm>
            <a:off x="5289075" y="1450687"/>
            <a:ext cx="1807797" cy="2405875"/>
          </a:xfrm>
          <a:prstGeom prst="roundRect">
            <a:avLst>
              <a:gd name="adj" fmla="val 7658"/>
            </a:avLst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6724888" y="1431502"/>
            <a:ext cx="406401" cy="2425059"/>
          </a:xfrm>
          <a:prstGeom prst="roundRect">
            <a:avLst>
              <a:gd name="adj" fmla="val 37121"/>
            </a:avLst>
          </a:prstGeom>
          <a:solidFill>
            <a:schemeClr val="bg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비즈니스 교양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17" y="6537592"/>
            <a:ext cx="453933" cy="176015"/>
          </a:xfrm>
          <a:prstGeom prst="rect">
            <a:avLst/>
          </a:prstGeom>
        </p:spPr>
      </p:pic>
      <p:grpSp>
        <p:nvGrpSpPr>
          <p:cNvPr id="54" name="그룹 53"/>
          <p:cNvGrpSpPr/>
          <p:nvPr/>
        </p:nvGrpSpPr>
        <p:grpSpPr>
          <a:xfrm>
            <a:off x="10584874" y="264333"/>
            <a:ext cx="1293091" cy="992818"/>
            <a:chOff x="7777018" y="264333"/>
            <a:chExt cx="1293091" cy="992818"/>
          </a:xfrm>
        </p:grpSpPr>
        <p:sp>
          <p:nvSpPr>
            <p:cNvPr id="59" name="순서도: 데이터 58"/>
            <p:cNvSpPr/>
            <p:nvPr/>
          </p:nvSpPr>
          <p:spPr>
            <a:xfrm>
              <a:off x="7777018" y="264333"/>
              <a:ext cx="1293091" cy="992818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151" y="264333"/>
              <a:ext cx="769762" cy="992818"/>
            </a:xfrm>
            <a:prstGeom prst="rect">
              <a:avLst/>
            </a:prstGeom>
          </p:spPr>
        </p:pic>
      </p:grpSp>
      <p:sp>
        <p:nvSpPr>
          <p:cNvPr id="56" name="모서리가 둥근 직사각형 55"/>
          <p:cNvSpPr/>
          <p:nvPr/>
        </p:nvSpPr>
        <p:spPr>
          <a:xfrm>
            <a:off x="5323492" y="4815356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협상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5323492" y="3977328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연구윤리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9177844" y="5653384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사내강사양성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5323492" y="5653384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성과창출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1469140" y="3977328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자기혁신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323492" y="5234370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프레젠테이션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7250668" y="4815356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물류관리</a:t>
            </a:r>
            <a:r>
              <a:rPr lang="en-US" altLang="ko-KR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운영</a:t>
            </a:r>
            <a:r>
              <a:rPr lang="en-US" altLang="ko-KR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7250668" y="2301272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물류관리</a:t>
            </a:r>
            <a:r>
              <a:rPr lang="en-US" altLang="ko-KR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혁신</a:t>
            </a:r>
            <a:r>
              <a:rPr lang="en-US" altLang="ko-KR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5323492" y="4396342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문제해결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3396316" y="3977328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기획력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7250668" y="2720286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무역 및 수출입</a:t>
            </a:r>
            <a:r>
              <a:rPr lang="en-US" altLang="ko-KR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계약</a:t>
            </a:r>
            <a:r>
              <a:rPr lang="en-US" altLang="ko-KR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7250668" y="3558314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마케팅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7250668" y="3139300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무역 및 수출입</a:t>
            </a:r>
            <a:r>
              <a:rPr lang="en-US" altLang="ko-KR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관세</a:t>
            </a:r>
            <a:r>
              <a:rPr lang="en-US" altLang="ko-KR" sz="1400" spc="-15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1400" spc="-1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7250668" y="3977328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영업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7250668" y="4396342"/>
            <a:ext cx="1773381" cy="298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홍보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20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64333"/>
            <a:ext cx="12192000" cy="992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4225"/>
              </p:ext>
            </p:extLst>
          </p:nvPr>
        </p:nvGraphicFramePr>
        <p:xfrm>
          <a:off x="1526706" y="1364849"/>
          <a:ext cx="5119421" cy="49368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7561">
                  <a:extLst>
                    <a:ext uri="{9D8B030D-6E8A-4147-A177-3AD203B41FA5}">
                      <a16:colId xmlns:a16="http://schemas.microsoft.com/office/drawing/2014/main" val="1576708778"/>
                    </a:ext>
                  </a:extLst>
                </a:gridCol>
                <a:gridCol w="1377940">
                  <a:extLst>
                    <a:ext uri="{9D8B030D-6E8A-4147-A177-3AD203B41FA5}">
                      <a16:colId xmlns:a16="http://schemas.microsoft.com/office/drawing/2014/main" val="2683964654"/>
                    </a:ext>
                  </a:extLst>
                </a:gridCol>
                <a:gridCol w="3333920">
                  <a:extLst>
                    <a:ext uri="{9D8B030D-6E8A-4147-A177-3AD203B41FA5}">
                      <a16:colId xmlns:a16="http://schemas.microsoft.com/office/drawing/2014/main" val="3201938256"/>
                    </a:ext>
                  </a:extLst>
                </a:gridCol>
              </a:tblGrid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변화지향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혁신선도와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변화관리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59842581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비전제시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개인비전과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</a:t>
                      </a: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조직비전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18485394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의사결정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합리적 선택과 의사결정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63853063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4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팀원육성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팀원육성과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코칭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69374595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5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동기부여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동기부여와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임파워먼트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38216605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6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창의력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창의적 프레임과 창의적 브레인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84772104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7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팀워크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팀 빌딩과 팀워크 구축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5691048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8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고객지향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고객지향 마인드와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실행전략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9386682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9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의사소통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공감능력과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의사소통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41468896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네트워킹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대인관계와 네트워킹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89210403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11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PM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일반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프로젝트 관리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(PM)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일반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4782294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12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생산현장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생산현장 관리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575808460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13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생산경영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현장표준화와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생산경영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77799783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14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품질경영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불량관리와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품질경영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362080660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15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고객응대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서비스 기초와 고객응대 스킬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45331273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16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구매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/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창구관리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구매관리와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창구관리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420755395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17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인사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인사실무와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인력관리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22368915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18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HRD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인재육성과 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HRD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2012255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4001" y="43757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LINEUP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17" y="6537592"/>
            <a:ext cx="453933" cy="17601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79795" y="1364849"/>
            <a:ext cx="1136073" cy="114275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공통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직무</a:t>
            </a:r>
            <a:endParaRPr lang="en-US" altLang="ko-KR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역량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0584874" y="264333"/>
            <a:ext cx="1293091" cy="992818"/>
            <a:chOff x="7777018" y="264333"/>
            <a:chExt cx="1293091" cy="992818"/>
          </a:xfrm>
        </p:grpSpPr>
        <p:sp>
          <p:nvSpPr>
            <p:cNvPr id="13" name="순서도: 데이터 12"/>
            <p:cNvSpPr/>
            <p:nvPr/>
          </p:nvSpPr>
          <p:spPr>
            <a:xfrm>
              <a:off x="7777018" y="264333"/>
              <a:ext cx="1293091" cy="992818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151" y="264333"/>
              <a:ext cx="769762" cy="992818"/>
            </a:xfrm>
            <a:prstGeom prst="rect">
              <a:avLst/>
            </a:prstGeom>
          </p:spPr>
        </p:pic>
      </p:grp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21093"/>
              </p:ext>
            </p:extLst>
          </p:nvPr>
        </p:nvGraphicFramePr>
        <p:xfrm>
          <a:off x="6758544" y="1364849"/>
          <a:ext cx="5119421" cy="41140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7561">
                  <a:extLst>
                    <a:ext uri="{9D8B030D-6E8A-4147-A177-3AD203B41FA5}">
                      <a16:colId xmlns:a16="http://schemas.microsoft.com/office/drawing/2014/main" val="1576708778"/>
                    </a:ext>
                  </a:extLst>
                </a:gridCol>
                <a:gridCol w="1377940">
                  <a:extLst>
                    <a:ext uri="{9D8B030D-6E8A-4147-A177-3AD203B41FA5}">
                      <a16:colId xmlns:a16="http://schemas.microsoft.com/office/drawing/2014/main" val="2683964654"/>
                    </a:ext>
                  </a:extLst>
                </a:gridCol>
                <a:gridCol w="3333920">
                  <a:extLst>
                    <a:ext uri="{9D8B030D-6E8A-4147-A177-3AD203B41FA5}">
                      <a16:colId xmlns:a16="http://schemas.microsoft.com/office/drawing/2014/main" val="3201938256"/>
                    </a:ext>
                  </a:extLst>
                </a:gridCol>
              </a:tblGrid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19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자기혁신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자기혁신의 핵심과 </a:t>
                      </a: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필살기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2581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기획력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기획력의 핵심과 실천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5394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21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문제해결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문제해결을 위한 실마리 찾기와 풀기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3063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22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성과창출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성과창출 기반조성과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실행전략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74595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23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프레젠테이션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프레젠테이션의 핵심과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실전스킬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6605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24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협상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협상의 핵심과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실전스킬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2104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25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사내강사양성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사내 강사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빌드업과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레벨업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048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26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연구윤리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연구윤리의 핵심과 실천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682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27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물류관리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운영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물류관리의 핵심과 운영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896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28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물류관리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혁신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물류혁신의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핵심과 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SCM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0403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29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무역 및 수출입</a:t>
                      </a:r>
                      <a:r>
                        <a:rPr kumimoji="1" lang="en-US" altLang="ko-KR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(</a:t>
                      </a:r>
                      <a:r>
                        <a:rPr kumimoji="1" lang="ko-KR" altLang="en-US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계약</a:t>
                      </a:r>
                      <a:r>
                        <a:rPr kumimoji="1" lang="en-US" altLang="ko-KR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)</a:t>
                      </a:r>
                      <a:endParaRPr kumimoji="1" lang="en-US" altLang="ko-KR" sz="12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무역 계약 프로세스와 서식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294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무역 및 수출입</a:t>
                      </a:r>
                      <a:r>
                        <a:rPr kumimoji="1" lang="en-US" altLang="ko-KR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(</a:t>
                      </a:r>
                      <a:r>
                        <a:rPr kumimoji="1" lang="ko-KR" altLang="en-US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관세</a:t>
                      </a:r>
                      <a:r>
                        <a:rPr kumimoji="1" lang="en-US" altLang="ko-KR" sz="12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)</a:t>
                      </a:r>
                      <a:endParaRPr kumimoji="1" lang="en-US" altLang="ko-KR" sz="12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통관 실무와 국제운송 절차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08460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31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마케팅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마케팅 기획의 핵심과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실행전략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9783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32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영업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-15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고객의 마음을 여는 영업과 지갑을 여는 영업</a:t>
                      </a:r>
                      <a:endParaRPr kumimoji="1" lang="en-US" altLang="ko-KR" sz="12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80660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33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홍보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홍보의 핵심과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실행전략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312732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888" y="4010685"/>
            <a:ext cx="415905" cy="4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66" y="5111975"/>
            <a:ext cx="415905" cy="4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64333"/>
            <a:ext cx="12192000" cy="992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80970"/>
              </p:ext>
            </p:extLst>
          </p:nvPr>
        </p:nvGraphicFramePr>
        <p:xfrm>
          <a:off x="2909457" y="1364849"/>
          <a:ext cx="6391561" cy="13713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08837">
                  <a:extLst>
                    <a:ext uri="{9D8B030D-6E8A-4147-A177-3AD203B41FA5}">
                      <a16:colId xmlns:a16="http://schemas.microsoft.com/office/drawing/2014/main" val="1576708778"/>
                    </a:ext>
                  </a:extLst>
                </a:gridCol>
                <a:gridCol w="1720348">
                  <a:extLst>
                    <a:ext uri="{9D8B030D-6E8A-4147-A177-3AD203B41FA5}">
                      <a16:colId xmlns:a16="http://schemas.microsoft.com/office/drawing/2014/main" val="2683964654"/>
                    </a:ext>
                  </a:extLst>
                </a:gridCol>
                <a:gridCol w="4162376">
                  <a:extLst>
                    <a:ext uri="{9D8B030D-6E8A-4147-A177-3AD203B41FA5}">
                      <a16:colId xmlns:a16="http://schemas.microsoft.com/office/drawing/2014/main" val="3201938256"/>
                    </a:ext>
                  </a:extLst>
                </a:gridCol>
              </a:tblGrid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34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사무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바로 쓰는 </a:t>
                      </a:r>
                      <a:r>
                        <a:rPr kumimoji="1" lang="ko-KR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사무행정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실무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59842581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35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사무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바로 쓰는 총무 실무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18485394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36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기획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바로 쓰는 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e-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커머스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사업 기획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63853063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37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마케팅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바로 쓰는 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e-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커머스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마케팅 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693745959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38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기획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바로 쓰는 문화예술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기획전략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3821660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4001" y="43757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LINEUP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17" y="6537592"/>
            <a:ext cx="453933" cy="1760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62546" y="1364849"/>
            <a:ext cx="1136073" cy="137135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NCS</a:t>
            </a:r>
          </a:p>
          <a:p>
            <a:pPr algn="ctr"/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31783"/>
              </p:ext>
            </p:extLst>
          </p:nvPr>
        </p:nvGraphicFramePr>
        <p:xfrm>
          <a:off x="2909457" y="2968440"/>
          <a:ext cx="6391561" cy="8228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08837">
                  <a:extLst>
                    <a:ext uri="{9D8B030D-6E8A-4147-A177-3AD203B41FA5}">
                      <a16:colId xmlns:a16="http://schemas.microsoft.com/office/drawing/2014/main" val="385501886"/>
                    </a:ext>
                  </a:extLst>
                </a:gridCol>
                <a:gridCol w="1720348">
                  <a:extLst>
                    <a:ext uri="{9D8B030D-6E8A-4147-A177-3AD203B41FA5}">
                      <a16:colId xmlns:a16="http://schemas.microsoft.com/office/drawing/2014/main" val="1733039941"/>
                    </a:ext>
                  </a:extLst>
                </a:gridCol>
                <a:gridCol w="4162376">
                  <a:extLst>
                    <a:ext uri="{9D8B030D-6E8A-4147-A177-3AD203B41FA5}">
                      <a16:colId xmlns:a16="http://schemas.microsoft.com/office/drawing/2014/main" val="3700920952"/>
                    </a:ext>
                  </a:extLst>
                </a:gridCol>
              </a:tblGrid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39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경력관리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경력개발과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경력관리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24254514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40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갈등관리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갈등관리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388454730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41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생애</a:t>
                      </a:r>
                      <a:r>
                        <a:rPr kumimoji="1" lang="en-US" altLang="ko-KR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/</a:t>
                      </a: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은퇴설계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[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핵심만 콕</a:t>
                      </a:r>
                      <a:r>
                        <a:rPr kumimoji="1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!] </a:t>
                      </a:r>
                      <a:r>
                        <a:rPr kumimoji="1" lang="ko-KR" altLang="en-US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생애설계와</a:t>
                      </a:r>
                      <a:r>
                        <a:rPr kumimoji="1" lang="ko-KR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sym typeface="Wingdings 2"/>
                        </a:rPr>
                        <a:t> 은퇴준비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sym typeface="Wingdings 2"/>
                      </a:endParaRPr>
                    </a:p>
                  </a:txBody>
                  <a:tcPr marL="91451" marR="91451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1882440960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662546" y="2968440"/>
            <a:ext cx="1136073" cy="82281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비즈니스</a:t>
            </a:r>
            <a:endParaRPr lang="en-US" altLang="ko-KR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교양</a:t>
            </a:r>
          </a:p>
        </p:txBody>
      </p:sp>
      <p:sp>
        <p:nvSpPr>
          <p:cNvPr id="13" name="양쪽 중괄호 12"/>
          <p:cNvSpPr/>
          <p:nvPr/>
        </p:nvSpPr>
        <p:spPr>
          <a:xfrm>
            <a:off x="1930400" y="4572032"/>
            <a:ext cx="8321964" cy="1766967"/>
          </a:xfrm>
          <a:prstGeom prst="bracePair">
            <a:avLst>
              <a:gd name="adj" fmla="val 11311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16000" tIns="0" bIns="144000" rtlCol="0" anchor="ctr"/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핵심만 콕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!]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은 ‘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직무’과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‘역량’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‘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자기계발’을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아우르는 </a:t>
            </a:r>
            <a:r>
              <a:rPr lang="ko-KR" altLang="en-US" sz="14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필수 역량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시리즈로서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NCS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기반의 직무 과정과</a:t>
            </a:r>
          </a:p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계층별 공통 역량 및 직무 핵심 역량 과정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개인역량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강화를 위한 비즈니스 교양 과정들로 구성되며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지속적으로 추가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확장될 예정입니다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0584874" y="264333"/>
            <a:ext cx="1293091" cy="992818"/>
            <a:chOff x="7777018" y="264333"/>
            <a:chExt cx="1293091" cy="992818"/>
          </a:xfrm>
        </p:grpSpPr>
        <p:sp>
          <p:nvSpPr>
            <p:cNvPr id="15" name="순서도: 데이터 14"/>
            <p:cNvSpPr/>
            <p:nvPr/>
          </p:nvSpPr>
          <p:spPr>
            <a:xfrm>
              <a:off x="7777018" y="264333"/>
              <a:ext cx="1293091" cy="992818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151" y="264333"/>
              <a:ext cx="769762" cy="99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41F2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4000" b="1" spc="-150" dirty="0" smtClean="0">
            <a:solidFill>
              <a:schemeClr val="bg1"/>
            </a:solidFill>
            <a:latin typeface="Noto Sans CJK KR Light" pitchFamily="34" charset="-127"/>
            <a:ea typeface="Noto Sans CJK KR Light" pitchFamily="34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581</Words>
  <Application>Microsoft Office PowerPoint</Application>
  <PresentationFormat>와이드스크린</PresentationFormat>
  <Paragraphs>208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나눔바른고딕</vt:lpstr>
      <vt:lpstr>나눔고딕 ExtraBold</vt:lpstr>
      <vt:lpstr>배달의민족 도현</vt:lpstr>
      <vt:lpstr>나눔스퀘어 ExtraBold</vt:lpstr>
      <vt:lpstr>맑은 고딕</vt:lpstr>
      <vt:lpstr>Wingdings 2</vt:lpstr>
      <vt:lpstr>Arial</vt:lpstr>
      <vt:lpstr>Office 테마</vt:lpstr>
      <vt:lpstr>4_디자인 사용자 지정</vt:lpstr>
      <vt:lpstr>5_디자인 사용자 지정</vt:lpstr>
      <vt:lpstr>6_디자인 사용자 지정</vt:lpstr>
      <vt:lpstr>7_디자인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원 성식</dc:creator>
  <cp:lastModifiedBy>양인수</cp:lastModifiedBy>
  <cp:revision>157</cp:revision>
  <dcterms:created xsi:type="dcterms:W3CDTF">2019-08-02T06:11:37Z</dcterms:created>
  <dcterms:modified xsi:type="dcterms:W3CDTF">2020-10-20T09:35:49Z</dcterms:modified>
</cp:coreProperties>
</file>